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Amatic SC"/>
      <p:regular r:id="rId23"/>
      <p:bold r:id="rId24"/>
    </p:embeddedFont>
    <p:embeddedFont>
      <p:font typeface="Source Code Pr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maticSC-bold.fntdata"/><Relationship Id="rId23" Type="http://schemas.openxmlformats.org/officeDocument/2006/relationships/font" Target="fonts/AmaticS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bold.fntdata"/><Relationship Id="rId25" Type="http://schemas.openxmlformats.org/officeDocument/2006/relationships/font" Target="fonts/SourceCodePro-regular.fntdata"/><Relationship Id="rId28" Type="http://schemas.openxmlformats.org/officeDocument/2006/relationships/font" Target="fonts/SourceCodePro-boldItalic.fntdata"/><Relationship Id="rId27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74227aa3a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b74227aa3a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74227aa3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74227aa3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74227aa3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b74227aa3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74227aa3a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74227aa3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74227aa3a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74227aa3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74227aa3a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74227aa3a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74227aa3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b74227aa3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74227aa3a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b74227aa3a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74227aa3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74227aa3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b74227aa3a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b74227aa3a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74227aa3a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b74227aa3a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74227aa3a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74227aa3a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6e2fadb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6e2fadb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74227aa3a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b74227aa3a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74227aa3a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b74227aa3a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74227aa3a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74227aa3a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875" y="265350"/>
            <a:ext cx="8145624" cy="45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4294967295" type="ctrTitle"/>
          </p:nvPr>
        </p:nvSpPr>
        <p:spPr>
          <a:xfrm>
            <a:off x="311700" y="570600"/>
            <a:ext cx="8520600" cy="2690400"/>
          </a:xfrm>
          <a:prstGeom prst="rect">
            <a:avLst/>
          </a:prstGeom>
          <a:effectLst>
            <a:outerShdw blurRad="57150" rotWithShape="0" algn="bl" dist="57150">
              <a:schemeClr val="accent1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lt1"/>
                </a:solidFill>
              </a:rPr>
              <a:t>National Park Service: </a:t>
            </a:r>
            <a:endParaRPr sz="8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lt1"/>
                </a:solidFill>
              </a:rPr>
              <a:t>America’s great outdoors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41025" y="3799900"/>
            <a:ext cx="8145600" cy="453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5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Andrew Matsuura and Ashley Nguyen</a:t>
            </a:r>
            <a:endParaRPr sz="175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5" y="632525"/>
            <a:ext cx="5579150" cy="418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5850950" y="1228675"/>
            <a:ext cx="2981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visitation requires more upkeep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Slight decrease of jobs 2017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</a:t>
            </a:r>
            <a:r>
              <a:rPr lang="en"/>
              <a:t>increase</a:t>
            </a:r>
            <a:r>
              <a:rPr lang="en"/>
              <a:t> of jobs after 2021</a:t>
            </a:r>
            <a:endParaRPr/>
          </a:p>
        </p:txBody>
      </p:sp>
      <p:sp>
        <p:nvSpPr>
          <p:cNvPr id="121" name="Google Shape;121;p22"/>
          <p:cNvSpPr txBox="1"/>
          <p:nvPr>
            <p:ph type="title"/>
          </p:nvPr>
        </p:nvSpPr>
        <p:spPr>
          <a:xfrm>
            <a:off x="5756150" y="342800"/>
            <a:ext cx="31710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780"/>
              <a:t>Job Trends</a:t>
            </a:r>
            <a:endParaRPr sz="478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81574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6180175" y="1847400"/>
            <a:ext cx="2751000" cy="28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matic SC"/>
              <a:buChar char="●"/>
            </a:pPr>
            <a:r>
              <a:rPr lang="en" sz="21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Consistent growth </a:t>
            </a:r>
            <a:endParaRPr sz="21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matic SC"/>
              <a:buChar char="●"/>
            </a:pPr>
            <a:r>
              <a:rPr lang="en" sz="21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1989 dip?</a:t>
            </a:r>
            <a:endParaRPr sz="21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matic SC"/>
              <a:buChar char="●"/>
            </a:pPr>
            <a:r>
              <a:rPr lang="en" sz="21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Great Smoky mountains very popular</a:t>
            </a:r>
            <a:endParaRPr sz="21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6180175" y="664525"/>
            <a:ext cx="23658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Top 6 Parks</a:t>
            </a:r>
            <a:endParaRPr b="1" sz="49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13" y="29613"/>
            <a:ext cx="6732986" cy="50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7174275" y="1839350"/>
            <a:ext cx="10236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6909900" y="2040225"/>
            <a:ext cx="2022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Less visitation in Alaska and Hawaii</a:t>
            </a:r>
            <a:endParaRPr sz="16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More park locations and visitors in </a:t>
            </a:r>
            <a:r>
              <a:rPr lang="en"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contiguous</a:t>
            </a:r>
            <a:r>
              <a:rPr lang="en"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US</a:t>
            </a:r>
            <a:endParaRPr sz="16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6" name="Google Shape;136;p24"/>
          <p:cNvSpPr txBox="1"/>
          <p:nvPr>
            <p:ph type="title"/>
          </p:nvPr>
        </p:nvSpPr>
        <p:spPr>
          <a:xfrm>
            <a:off x="6824700" y="276200"/>
            <a:ext cx="2022300" cy="13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80"/>
              <a:t>All National Park Sites</a:t>
            </a:r>
            <a:endParaRPr sz="388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500" y="158125"/>
            <a:ext cx="6350701" cy="48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/>
        </p:nvSpPr>
        <p:spPr>
          <a:xfrm>
            <a:off x="310600" y="1827350"/>
            <a:ext cx="2274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More national parks and visitation in the west 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Most visited 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national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park in NC and TN 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3" name="Google Shape;143;p25"/>
          <p:cNvSpPr txBox="1"/>
          <p:nvPr>
            <p:ph type="title"/>
          </p:nvPr>
        </p:nvSpPr>
        <p:spPr>
          <a:xfrm>
            <a:off x="249675" y="329725"/>
            <a:ext cx="2467200" cy="11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National Parks in Contiguous US</a:t>
            </a:r>
            <a:endParaRPr sz="3500"/>
          </a:p>
        </p:txBody>
      </p:sp>
      <p:sp>
        <p:nvSpPr>
          <p:cNvPr id="144" name="Google Shape;144;p25"/>
          <p:cNvSpPr txBox="1"/>
          <p:nvPr/>
        </p:nvSpPr>
        <p:spPr>
          <a:xfrm>
            <a:off x="1880950" y="399500"/>
            <a:ext cx="479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6113725" y="292850"/>
            <a:ext cx="2718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Visits by region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5861200" y="1222750"/>
            <a:ext cx="2971200" cy="32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Distribution consistent with 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</a:t>
            </a:r>
            <a:r>
              <a:rPr lang="en"/>
              <a:t>presence on the east coast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5750"/>
            <a:ext cx="54166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5994100" y="292850"/>
            <a:ext cx="28383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 Variance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6166875" y="1228675"/>
            <a:ext cx="2665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Summer is the most popular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Winter = low crowds, potential bad weather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4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2193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/>
              <a:t>Where to go next</a:t>
            </a:r>
            <a:endParaRPr sz="4080"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688" y="9573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matic SC"/>
              <a:buChar char="●"/>
            </a:pPr>
            <a:r>
              <a:rPr lang="en" sz="21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How can this growth be sustained?</a:t>
            </a:r>
            <a:endParaRPr sz="21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matic SC"/>
              <a:buChar char="●"/>
            </a:pPr>
            <a:r>
              <a:rPr lang="en" sz="21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What can be applied to protecting lands across the world?</a:t>
            </a:r>
            <a:endParaRPr sz="21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375" y="3065100"/>
            <a:ext cx="2928624" cy="195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4">
            <a:alphaModFix/>
          </a:blip>
          <a:srcRect b="0" l="7012" r="8606" t="0"/>
          <a:stretch/>
        </p:blipFill>
        <p:spPr>
          <a:xfrm>
            <a:off x="254575" y="3065100"/>
            <a:ext cx="2928624" cy="195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 rotWithShape="1">
          <a:blip r:embed="rId5">
            <a:alphaModFix/>
          </a:blip>
          <a:srcRect b="0" l="8783" r="6842" t="0"/>
          <a:stretch/>
        </p:blipFill>
        <p:spPr>
          <a:xfrm>
            <a:off x="3107687" y="3065100"/>
            <a:ext cx="2928624" cy="195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55"/>
              <a:t>COVID’s impact</a:t>
            </a:r>
            <a:endParaRPr sz="47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0938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visitation increased during the COVID-19 Pandemic?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22881" l="22881" r="0" t="0"/>
          <a:stretch/>
        </p:blipFill>
        <p:spPr>
          <a:xfrm>
            <a:off x="1751225" y="1814800"/>
            <a:ext cx="5358449" cy="301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Visitor Spending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700" y="1847250"/>
            <a:ext cx="4703074" cy="3135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872975" y="1171850"/>
            <a:ext cx="74637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How much do the 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national parks impact the economy?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Season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264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is the best season to visit a park?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375" y="1698850"/>
            <a:ext cx="4853975" cy="32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Where are the parks located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89350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What is the best national park to visit based on your location?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624" y="1750325"/>
            <a:ext cx="5128151" cy="30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219250" y="3017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Annual Visitation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82875"/>
            <a:ext cx="2625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aseline="30000" lang="en"/>
              <a:t>Steady until 2015</a:t>
            </a:r>
            <a:endParaRPr baseline="30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aseline="30000" lang="en"/>
              <a:t>Large increase in the last 5-10 years </a:t>
            </a:r>
            <a:endParaRPr baseline="30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aseline="30000" lang="en"/>
              <a:t>2020 </a:t>
            </a:r>
            <a:r>
              <a:rPr baseline="30000" lang="en"/>
              <a:t>outlier year</a:t>
            </a:r>
            <a:endParaRPr baseline="30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aseline="30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aseline="3000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450" y="1102700"/>
            <a:ext cx="5982350" cy="35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6153600" y="292850"/>
            <a:ext cx="26787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Visitation trends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6153600" y="1228675"/>
            <a:ext cx="2678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870,000 new visitors annually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Strong upward correlation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it sustainable?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276200"/>
            <a:ext cx="84273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80"/>
              <a:t>Annual Funding From Visitations</a:t>
            </a:r>
            <a:endParaRPr sz="3780"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364875"/>
            <a:ext cx="3469200" cy="32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Average increase $700 million every year</a:t>
            </a:r>
            <a:endParaRPr sz="500"/>
          </a:p>
          <a:p>
            <a:pPr indent="-260350" lvl="0" marL="457200" rtl="0" algn="l">
              <a:spcBef>
                <a:spcPts val="0"/>
              </a:spcBef>
              <a:spcAft>
                <a:spcPts val="0"/>
              </a:spcAft>
              <a:buSzPts val="500"/>
              <a:buChar char="●"/>
            </a:pPr>
            <a:r>
              <a:t/>
            </a:r>
            <a:endParaRPr sz="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Slight decrease in 2017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Significant</a:t>
            </a:r>
            <a:r>
              <a:rPr lang="en" sz="1500"/>
              <a:t> decrease in 2020</a:t>
            </a:r>
            <a:endParaRPr sz="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What could be the reason?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025" y="944075"/>
            <a:ext cx="4833075" cy="36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025" y="540187"/>
            <a:ext cx="5417501" cy="406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246250"/>
            <a:ext cx="3333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Visitation and visitor Spending are similar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dip in 2020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Significant increase economic output 2022</a:t>
            </a:r>
            <a:endParaRPr/>
          </a:p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292850"/>
            <a:ext cx="3741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680"/>
              <a:t>Economic Output </a:t>
            </a:r>
            <a:endParaRPr sz="468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